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E8F6FD"/>
    <a:srgbClr val="39B97A"/>
    <a:srgbClr val="1EB26A"/>
    <a:srgbClr val="E3F2E7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8792" autoAdjust="0"/>
  </p:normalViewPr>
  <p:slideViewPr>
    <p:cSldViewPr>
      <p:cViewPr varScale="1">
        <p:scale>
          <a:sx n="111" d="100"/>
          <a:sy n="111" d="100"/>
        </p:scale>
        <p:origin x="50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77112"/>
            <a:ext cx="11485848" cy="3037498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the most exciting thing in the museum was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spaceship was something that had taken humans into space. Standing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made me feel really cool. Though it was just a machine, it showed that humans were so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scientists who made the spaceship did a great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was one of human’s greatest successes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555764"/>
            <a:ext cx="11485848" cy="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860925" algn="l"/>
                <a:tab pos="7741285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prize	B. result	C. talent	           D. job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6508" y="3577348"/>
            <a:ext cx="444352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mtClean="0"/>
              <a:t>D</a:t>
            </a:r>
            <a:endParaRPr lang="zh-CN" altLang="en-US"/>
          </a:p>
        </p:txBody>
      </p:sp>
      <p:sp>
        <p:nvSpPr>
          <p:cNvPr id="10" name="内容占位符 7"/>
          <p:cNvSpPr txBox="1">
            <a:spLocks/>
          </p:cNvSpPr>
          <p:nvPr/>
        </p:nvSpPr>
        <p:spPr bwMode="auto">
          <a:xfrm>
            <a:off x="360854" y="4146861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考查名词辨析。句意：制造宇宙飞船的科学家们功不可没。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prize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奖品；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才能；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工作。根据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one of human’s greatest successes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可知，制造宇宙飞船的科学家们功不可没。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a great job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功不可没；做得很好</a:t>
            </a: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5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77574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and I spent several hours in the museum. We 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ourselves very much. After the trip, I have become more interested in physics and want to be a 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 when I grow up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53975"/>
            <a:ext cx="11485848" cy="757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698625" algn="l"/>
                <a:tab pos="2243138" algn="l"/>
                <a:tab pos="2260600" algn="l"/>
                <a:tab pos="4391025" algn="l"/>
                <a:tab pos="7262813" algn="l"/>
              </a:tabLst>
            </a:pPr>
            <a:r>
              <a:rPr lang="zh-CN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took	B. enjoyed	C. turned	    D. spent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82668" y="2960936"/>
            <a:ext cx="466794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300" smtClean="0"/>
              <a:t>B</a:t>
            </a:r>
            <a:endParaRPr lang="zh-CN" altLang="en-US" sz="3300"/>
          </a:p>
        </p:txBody>
      </p:sp>
      <p:sp>
        <p:nvSpPr>
          <p:cNvPr id="6" name="内容占位符 8"/>
          <p:cNvSpPr txBox="1">
            <a:spLocks/>
          </p:cNvSpPr>
          <p:nvPr/>
        </p:nvSpPr>
        <p:spPr bwMode="auto">
          <a:xfrm>
            <a:off x="360854" y="37129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考查动词辨析。句意：我们玩得非常开心。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带来；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享受；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使变成；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花费。</a:t>
            </a:r>
            <a:r>
              <a:rPr lang="en-US" altLang="zh-CN" sz="33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oneself</a:t>
            </a:r>
            <a:r>
              <a:rPr lang="zh-CN" altLang="zh-CN" sz="33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3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sz="33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玩得开心</a:t>
            </a:r>
            <a:r>
              <a:rPr lang="en-US" altLang="zh-CN" sz="33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33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06974" y="5230134"/>
            <a:ext cx="7659469" cy="7577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>
                <a:solidFill>
                  <a:srgbClr val="00B0F0"/>
                </a:solidFill>
                <a:latin typeface="+mn-lt"/>
                <a:ea typeface="楷体" pitchFamily="49" charset="-122"/>
              </a:rPr>
              <a:t>同义短语为 </a:t>
            </a:r>
            <a:r>
              <a:rPr lang="en-US" altLang="zh-CN" sz="3300">
                <a:solidFill>
                  <a:srgbClr val="00B0F0"/>
                </a:solidFill>
                <a:latin typeface="+mn-lt"/>
                <a:ea typeface="楷体" pitchFamily="49" charset="-122"/>
              </a:rPr>
              <a:t>have a good time </a:t>
            </a:r>
            <a:r>
              <a:rPr lang="zh-CN" altLang="en-US" sz="3300">
                <a:solidFill>
                  <a:srgbClr val="00B0F0"/>
                </a:solidFill>
                <a:latin typeface="+mn-lt"/>
                <a:ea typeface="楷体" pitchFamily="49" charset="-122"/>
              </a:rPr>
              <a:t>和 </a:t>
            </a:r>
            <a:r>
              <a:rPr lang="en-US" altLang="zh-CN" sz="3300">
                <a:solidFill>
                  <a:srgbClr val="00B0F0"/>
                </a:solidFill>
                <a:latin typeface="+mn-lt"/>
                <a:ea typeface="楷体" pitchFamily="49" charset="-122"/>
              </a:rPr>
              <a:t>have fun</a:t>
            </a:r>
            <a:endParaRPr lang="zh-CN" altLang="en-US" sz="3300">
              <a:solidFill>
                <a:srgbClr val="00B0F0"/>
              </a:solidFill>
              <a:latin typeface="+mn-ea"/>
              <a:ea typeface="+mn-ea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91350" y="5142451"/>
            <a:ext cx="432048" cy="438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69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105575"/>
            <a:ext cx="11482450" cy="4812188"/>
          </a:xfrm>
          <a:prstGeom prst="rect">
            <a:avLst/>
          </a:prstGeom>
        </p:spPr>
      </p:pic>
      <p:pic>
        <p:nvPicPr>
          <p:cNvPr id="5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35854"/>
            <a:ext cx="2088232" cy="60544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enjoy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的搭配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后接名词或代词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后面可接动名词形式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music.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后面可接反身代词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构成固定搭配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过得愉快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玩得高兴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499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and I spent several hours in the museum. We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ourselves very much. After the trip, I have become more interested in physics and want to be a 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 when I grow up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2688426"/>
            <a:ext cx="11485848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466975" algn="l"/>
                <a:tab pos="3941763" algn="l"/>
                <a:tab pos="6634163" algn="l"/>
                <a:tab pos="7262813" algn="l"/>
              </a:tabLst>
            </a:pP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space	  B. maths	C. computer	D. machine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79640" y="2707010"/>
            <a:ext cx="461986" cy="6672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 smtClean="0"/>
              <a:t>A</a:t>
            </a:r>
            <a:endParaRPr lang="zh-CN" altLang="en-US" sz="3000"/>
          </a:p>
        </p:txBody>
      </p:sp>
      <p:sp>
        <p:nvSpPr>
          <p:cNvPr id="11" name="内容占位符 9"/>
          <p:cNvSpPr txBox="1">
            <a:spLocks/>
          </p:cNvSpPr>
          <p:nvPr/>
        </p:nvSpPr>
        <p:spPr bwMode="auto">
          <a:xfrm>
            <a:off x="360854" y="3349475"/>
            <a:ext cx="11485848" cy="324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考查名词辨析。句意：这次旅行之后，我对物理更感兴趣了，长大后想成为一名太空科学家。</a:t>
            </a:r>
            <a:r>
              <a:rPr lang="en-US" altLang="zh-CN" sz="3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太空；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数学；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电脑；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machine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机器。根据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have become more interested in physics”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及全文围绕着航空方面的介绍可知，此处指想成为太空科学家。故选</a:t>
            </a:r>
            <a:r>
              <a:rPr lang="en-US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14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66155"/>
            <a:ext cx="11305256" cy="1378135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34566" y="3690947"/>
            <a:ext cx="11485848" cy="818173"/>
          </a:xfrm>
        </p:spPr>
        <p:txBody>
          <a:bodyPr/>
          <a:lstStyle/>
          <a:p>
            <a:pPr algn="r"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安徽淮北五校联考期末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165166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85794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本文主要讲述了作者和表哥去航空航天博物馆参观的经历。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919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998" y="778890"/>
            <a:ext cx="11485848" cy="2785378"/>
          </a:xfrm>
        </p:spPr>
        <p:txBody>
          <a:bodyPr/>
          <a:lstStyle/>
          <a:p>
            <a:pPr indent="71755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Sunday, my cousin Peter and I went to the Air and Space Museum. The museum was wonderful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saw all kinds of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there. Some large planes were on the ground, while the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ones were hung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悬挂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top. There was also an IMAX cinema. The seats were very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screen was the biggest I’d ever seen. We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movie about space and had a great time there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467903"/>
            <a:ext cx="11485848" cy="56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951095" algn="l"/>
              </a:tabLst>
            </a:pPr>
            <a:r>
              <a:rPr lang="zh-CN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5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houses	B. tables	         C. planes	      D. cars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501109"/>
            <a:ext cx="41549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500"/>
              <a:t>C</a:t>
            </a:r>
            <a:endParaRPr lang="zh-CN" altLang="en-US" sz="25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90543"/>
            <a:ext cx="1148584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考查名词辨析。句意：我们在那里看到了各种各样的飞机。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zh-CN" altLang="zh-CN" sz="2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房子；</a:t>
            </a:r>
            <a:r>
              <a:rPr lang="en-US" altLang="zh-CN" sz="2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zh-CN" altLang="zh-CN" sz="2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桌子；</a:t>
            </a:r>
            <a:r>
              <a:rPr lang="en-US" altLang="zh-CN" sz="25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zh-CN" altLang="zh-CN" sz="2500" b="1" u="wavy" spc="-10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飞机</a:t>
            </a:r>
            <a:r>
              <a:rPr lang="zh-CN" altLang="zh-CN" sz="2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zh-CN" altLang="zh-CN" sz="2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小汽车。根据</a:t>
            </a:r>
            <a:r>
              <a:rPr lang="en-US" altLang="zh-CN" sz="25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“Air and Space Museum”</a:t>
            </a:r>
            <a:r>
              <a:rPr lang="zh-CN" altLang="zh-CN" sz="2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large </a:t>
            </a:r>
            <a:endParaRPr lang="en-US" altLang="zh-CN" sz="2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endParaRPr lang="en-US" altLang="zh-CN" sz="25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planes</a:t>
            </a:r>
            <a:r>
              <a:rPr lang="en-US" altLang="zh-CN" sz="2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，他们在航空航天博物馆看到的应是飞机。故选</a:t>
            </a:r>
            <a:r>
              <a:rPr lang="en-US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22798" y="5157192"/>
            <a:ext cx="792087" cy="425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3286894" y="5157192"/>
            <a:ext cx="2720617" cy="5675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500">
                <a:solidFill>
                  <a:srgbClr val="00B0F0"/>
                </a:solidFill>
              </a:rPr>
              <a:t>by plane </a:t>
            </a:r>
            <a:r>
              <a:rPr lang="zh-CN" altLang="en-US" sz="250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乘坐飞机</a:t>
            </a:r>
          </a:p>
        </p:txBody>
      </p:sp>
    </p:spTree>
    <p:extLst>
      <p:ext uri="{BB962C8B-B14F-4D97-AF65-F5344CB8AC3E}">
        <p14:creationId xmlns:p14="http://schemas.microsoft.com/office/powerpoint/2010/main" val="329864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677830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60925" algn="l"/>
                <a:tab pos="7177088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lucky	B. small	C. colourful	        D. bad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6667" y="3670536"/>
            <a:ext cx="407484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600" smtClean="0"/>
              <a:t>B</a:t>
            </a:r>
            <a:endParaRPr lang="zh-CN" altLang="en-US" sz="2600"/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4344486"/>
            <a:ext cx="11485848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考查形容词辨析。句意：一些大型飞机在地面上，而小型飞机则悬挂在顶部。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色彩斑斓的；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large planes... while...”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可知，与大型飞机对应的应是小型飞机。故选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369998" y="692696"/>
            <a:ext cx="11485848" cy="3093154"/>
          </a:xfrm>
        </p:spPr>
        <p:txBody>
          <a:bodyPr/>
          <a:lstStyle/>
          <a:p>
            <a:pPr indent="717550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Sunday, my cousin Peter and I went to the Air and Space Museum. The museum was wonderful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saw all kinds of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there. Some large planes were on the ground, while the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ones were hung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top. There was also an IMAX cinema. The seats were very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screen was the biggest I’d ever seen. We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movie about space and had a great time there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55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646388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860925" algn="l"/>
                <a:tab pos="7741285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comfortable           B. dirty              C. hard		  D. possible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508" y="3627470"/>
            <a:ext cx="425116" cy="5906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smtClean="0"/>
              <a:t>A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86305"/>
            <a:ext cx="11485848" cy="226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考查形容词辨析。句意：座位非常舒适，屏幕是我见过的最大的。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舒适的；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肮脏的；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困难的；硬的；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可能的。根据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 screen was the biggest I’d ever seen”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可知，此处是正面评价，所以应是说座位很舒适。故选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369998" y="692696"/>
            <a:ext cx="11485848" cy="3093154"/>
          </a:xfrm>
        </p:spPr>
        <p:txBody>
          <a:bodyPr/>
          <a:lstStyle/>
          <a:p>
            <a:pPr indent="717550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Sunday, my cousin Peter and I went to the Air and Space Museum. The museum was wonderful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saw all kinds of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there. Some large planes were on the ground, while the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ones were hung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top. There was also an IMAX cinema. The seats were very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screen was the biggest I’d ever seen. We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movie about space and had a great time there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72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369998" y="692696"/>
            <a:ext cx="11485848" cy="3093154"/>
          </a:xfrm>
        </p:spPr>
        <p:txBody>
          <a:bodyPr/>
          <a:lstStyle/>
          <a:p>
            <a:pPr indent="717550" hangingPunct="0"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Sunday, my cousin Peter and I went to the Air and Space Museum. The museum was wonderful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saw all kinds of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there. Some large planes were on the ground, while the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ones were hung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top. There was also an IMAX cinema. The seats were very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screen was the biggest I’d ever seen. We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movie about space and had a great time there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717032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43138" algn="l"/>
                <a:tab pos="6365875" algn="l"/>
                <a:tab pos="77406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heard                B. made	C. bought   	D. watched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8134" y="386415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D</a:t>
            </a:r>
            <a:endParaRPr lang="zh-CN" altLang="en-US" sz="2600"/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4253032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考查动词辨析。句意：我们看了一部关于太空的电影，在那里度过了愉快的时光。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听见；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制作；</a:t>
            </a:r>
            <a:r>
              <a:rPr lang="en-US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买；</a:t>
            </a:r>
            <a:r>
              <a:rPr lang="en-US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观看。根据</a:t>
            </a:r>
            <a:r>
              <a:rPr lang="en-US" altLang="zh-CN" sz="2600" b="1" spc="-10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movie about space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一部关于太空的电影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spc="-10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可知，他们应是观看电影。故选</a:t>
            </a:r>
            <a:r>
              <a:rPr lang="en-US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6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4364"/>
            <a:ext cx="11485848" cy="3037498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the most exciting thing in the museum was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spaceship was something that had taken humans into space. Standing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made me feel really cool. Though it was just a machine, it showed that humans were so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scientists who made the spaceship did a great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was one of human’s greatest successes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617773"/>
            <a:ext cx="11485848" cy="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51075" algn="l"/>
                <a:tab pos="4122738" algn="l"/>
                <a:tab pos="774065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robot	B. spaceship        </a:t>
            </a:r>
            <a:r>
              <a:rPr lang="zh-CN" altLang="en-US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screen	          D. theatre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6760" y="3607481"/>
            <a:ext cx="423514" cy="628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255356"/>
            <a:ext cx="11485848" cy="243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考查名词辨析。句意：我认为博物馆里最令人兴奋的东西是宇宙飞船。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机器人；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spaceship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宇宙飞船；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screen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屏幕；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theatre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电影院。根据下文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spaceship was something that...”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可知，此处指宇宙飞船。故选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04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4364"/>
            <a:ext cx="11485848" cy="2827184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the most exciting thing in the museum was the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spaceship was something that had taken humans into space. Standing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made me feel really cool. Though it was just a machine, it showed that humans were so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scientists who made the spaceship did a great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was one of human’s greatest successes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429000"/>
            <a:ext cx="11485848" cy="58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25675" algn="l"/>
                <a:tab pos="4305300" algn="l"/>
                <a:tab pos="77406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close to      B. different from      C. up to	    D. same with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1014" y="3431968"/>
            <a:ext cx="425116" cy="5906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smtClean="0"/>
              <a:t>A</a:t>
            </a:r>
            <a:endParaRPr lang="zh-CN" altLang="en-US" sz="2600"/>
          </a:p>
        </p:txBody>
      </p:sp>
      <p:sp>
        <p:nvSpPr>
          <p:cNvPr id="9" name="内容占位符 5"/>
          <p:cNvSpPr txBox="1">
            <a:spLocks/>
          </p:cNvSpPr>
          <p:nvPr/>
        </p:nvSpPr>
        <p:spPr bwMode="auto">
          <a:xfrm>
            <a:off x="360854" y="4005064"/>
            <a:ext cx="11485848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考查短语辨析。句意：站得离它很近让我觉得很酷。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close to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靠近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different from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up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多达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same with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一样。根据</a:t>
            </a:r>
            <a:endParaRPr lang="en-US" altLang="zh-CN" sz="2600" b="1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sz="26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“Standing...it made me feel really cool.”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可知，此处指靠近宇宙飞船站着。故</a:t>
            </a:r>
            <a:endParaRPr lang="en-US" altLang="zh-CN" sz="26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74926" y="5085184"/>
            <a:ext cx="6167073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60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反义短语为 </a:t>
            </a:r>
            <a:r>
              <a:rPr lang="en-US" altLang="zh-CN" sz="2600">
                <a:solidFill>
                  <a:srgbClr val="00B0F0"/>
                </a:solidFill>
              </a:rPr>
              <a:t>be the same as </a:t>
            </a:r>
            <a:r>
              <a:rPr lang="zh-CN" altLang="en-US" sz="2600" smtClean="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与</a:t>
            </a:r>
            <a:r>
              <a:rPr lang="en-US" altLang="zh-CN" sz="26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2600" smtClean="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相同</a:t>
            </a:r>
            <a:r>
              <a:rPr lang="zh-CN" altLang="en-US" sz="2600">
                <a:solidFill>
                  <a:srgbClr val="00B0F0"/>
                </a:solidFill>
              </a:rPr>
              <a:t>。</a:t>
            </a:r>
            <a:endParaRPr lang="zh-CN" altLang="en-US" sz="2600">
              <a:solidFill>
                <a:srgbClr val="00B0F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54846" y="5036178"/>
            <a:ext cx="720080" cy="48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67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4364"/>
            <a:ext cx="11485848" cy="2827184"/>
          </a:xfrm>
        </p:spPr>
        <p:txBody>
          <a:bodyPr/>
          <a:lstStyle/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the most exciting thing in the museum was the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spaceship was something that had taken humans into space. Standing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made me feel really cool. Though it was just a machine, it showed that humans were so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scientists who made the spaceship did a great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was one of human’s greatest successes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3460492"/>
            <a:ext cx="11485848" cy="55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286000" algn="l"/>
                <a:tab pos="4391025" algn="l"/>
                <a:tab pos="6727825" algn="l"/>
                <a:tab pos="6815138" algn="l"/>
                <a:tab pos="77406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busy	B. serious	C. creative	D. hungry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22256" y="3482042"/>
            <a:ext cx="425116" cy="5606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smtClean="0"/>
              <a:t>C</a:t>
            </a:r>
            <a:endParaRPr lang="zh-CN" altLang="en-US" sz="2600"/>
          </a:p>
        </p:txBody>
      </p:sp>
      <p:sp>
        <p:nvSpPr>
          <p:cNvPr id="14" name="内容占位符 6"/>
          <p:cNvSpPr txBox="1">
            <a:spLocks/>
          </p:cNvSpPr>
          <p:nvPr/>
        </p:nvSpPr>
        <p:spPr bwMode="auto">
          <a:xfrm>
            <a:off x="360854" y="4032228"/>
            <a:ext cx="11485848" cy="2637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考查形容词辨析。句意：虽然它只是一台机器，但它显示了人类的创造力。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严肃的；</a:t>
            </a:r>
            <a:r>
              <a:rPr lang="en-US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creative</a:t>
            </a:r>
            <a:r>
              <a:rPr lang="zh-CN" altLang="zh-CN" sz="26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有创造力的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饥饿的。根据</a:t>
            </a:r>
            <a:endParaRPr lang="en-US" altLang="zh-CN" sz="26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“Though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just a machine, it showed that humans were so...”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及常识可知，机器显示的是人类的创造力。故选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78369" y="5089292"/>
            <a:ext cx="4564455" cy="5565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>
                <a:solidFill>
                  <a:srgbClr val="00B0F0"/>
                </a:solidFill>
                <a:latin typeface="+mn-lt"/>
                <a:ea typeface="楷体" pitchFamily="49" charset="-122"/>
              </a:rPr>
              <a:t>c</a:t>
            </a:r>
            <a:r>
              <a:rPr lang="en-US" altLang="zh-CN" sz="2600">
                <a:solidFill>
                  <a:srgbClr val="00B0F0"/>
                </a:solidFill>
                <a:latin typeface="+mn-lt"/>
                <a:ea typeface="+mn-ea"/>
              </a:rPr>
              <a:t>reate</a:t>
            </a:r>
            <a:r>
              <a:rPr lang="en-US" altLang="zh-CN" sz="260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60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是动词，意为</a:t>
            </a:r>
            <a:r>
              <a:rPr lang="zh-CN" altLang="en-US" sz="2600" smtClean="0">
                <a:solidFill>
                  <a:srgbClr val="00B0F0"/>
                </a:solidFill>
                <a:latin typeface="楷体" pitchFamily="49" charset="-122"/>
                <a:ea typeface="楷体" pitchFamily="49" charset="-122"/>
              </a:rPr>
              <a:t>“创造</a:t>
            </a:r>
            <a:r>
              <a:rPr lang="en-US" altLang="zh-CN" sz="2600">
                <a:solidFill>
                  <a:srgbClr val="00B0F0"/>
                </a:solidFill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endParaRPr lang="zh-CN" altLang="en-US" sz="2600">
              <a:solidFill>
                <a:srgbClr val="00B0F0"/>
              </a:solidFill>
              <a:latin typeface="+mn-ea"/>
              <a:ea typeface="+mn-ea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109" y="5089292"/>
            <a:ext cx="787260" cy="519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8449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959</Words>
  <Application>Microsoft Office PowerPoint</Application>
  <PresentationFormat>自定义</PresentationFormat>
  <Paragraphs>59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760</cp:revision>
  <dcterms:created xsi:type="dcterms:W3CDTF">2020-11-06T05:24:00Z</dcterms:created>
  <dcterms:modified xsi:type="dcterms:W3CDTF">2025-09-13T09:18:58Z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